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BB03A02-B92C-4C43-9A3B-EBDE0A144065}" type="datetimeFigureOut">
              <a:rPr lang="da-DK" smtClean="0"/>
              <a:t>07-04-2025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C832201-DD61-4635-AA13-32D133F657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03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0"/>
            <a:ext cx="7487844" cy="1976845"/>
          </a:xfrm>
        </p:spPr>
        <p:txBody>
          <a:bodyPr>
            <a:normAutofit/>
          </a:bodyPr>
          <a:lstStyle/>
          <a:p>
            <a:br>
              <a:rPr lang="da-DK" sz="4000" b="1" dirty="0"/>
            </a:br>
            <a:r>
              <a:rPr lang="da-DK" sz="4000" b="1" dirty="0"/>
              <a:t>Tilsyn Næstved fri skole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297577"/>
            <a:ext cx="3691494" cy="4924697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46705" y="2860766"/>
            <a:ext cx="3856037" cy="2930434"/>
          </a:xfrm>
        </p:spPr>
        <p:txBody>
          <a:bodyPr>
            <a:normAutofit/>
          </a:bodyPr>
          <a:lstStyle/>
          <a:p>
            <a:pPr algn="ctr"/>
            <a:r>
              <a:rPr lang="da-DK" sz="4400" dirty="0"/>
              <a:t>2024 -2025</a:t>
            </a:r>
          </a:p>
        </p:txBody>
      </p:sp>
    </p:spTree>
    <p:extLst>
      <p:ext uri="{BB962C8B-B14F-4D97-AF65-F5344CB8AC3E}">
        <p14:creationId xmlns:p14="http://schemas.microsoft.com/office/powerpoint/2010/main" val="374944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6773"/>
          </a:xfrm>
        </p:spPr>
        <p:txBody>
          <a:bodyPr/>
          <a:lstStyle/>
          <a:p>
            <a:pPr algn="ctr"/>
            <a:r>
              <a:rPr lang="da-DK" b="1" dirty="0"/>
              <a:t>Om</a:t>
            </a:r>
            <a:r>
              <a:rPr lang="da-DK" dirty="0"/>
              <a:t> </a:t>
            </a:r>
            <a:r>
              <a:rPr lang="da-DK" b="1" dirty="0"/>
              <a:t>tilsynet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10788" y="1515291"/>
            <a:ext cx="9862457" cy="4846320"/>
          </a:xfrm>
        </p:spPr>
        <p:txBody>
          <a:bodyPr>
            <a:normAutofit fontScale="25000" lnSpcReduction="20000"/>
          </a:bodyPr>
          <a:lstStyle/>
          <a:p>
            <a:pPr marL="36000">
              <a:spcBef>
                <a:spcPts val="0"/>
              </a:spcBef>
              <a:spcAft>
                <a:spcPts val="600"/>
              </a:spcAft>
            </a:pPr>
            <a:endParaRPr lang="da-DK" sz="8000" dirty="0"/>
          </a:p>
          <a:p>
            <a:pPr marL="36000">
              <a:spcBef>
                <a:spcPts val="0"/>
              </a:spcBef>
              <a:spcAft>
                <a:spcPts val="600"/>
              </a:spcAft>
            </a:pPr>
            <a:r>
              <a:rPr lang="da-DK" sz="9600" dirty="0"/>
              <a:t>Valgt af forældrekredsen for 2 år – dette er 1. år i 2. periode</a:t>
            </a:r>
          </a:p>
          <a:p>
            <a:pPr marL="36000">
              <a:spcBef>
                <a:spcPts val="0"/>
              </a:spcBef>
              <a:spcAft>
                <a:spcPts val="600"/>
              </a:spcAft>
            </a:pPr>
            <a:r>
              <a:rPr lang="da-DK" sz="9600" dirty="0"/>
              <a:t>Skal være certificeret – undervisningsministeriet</a:t>
            </a:r>
          </a:p>
          <a:p>
            <a:pPr marL="36000">
              <a:spcBef>
                <a:spcPts val="0"/>
              </a:spcBef>
              <a:spcAft>
                <a:spcPts val="600"/>
              </a:spcAft>
            </a:pPr>
            <a:r>
              <a:rPr lang="da-DK" sz="9600" dirty="0"/>
              <a:t>Må føre tilsyn i 6 år på samme skole</a:t>
            </a:r>
          </a:p>
          <a:p>
            <a:pPr marL="36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a-DK" sz="9600" dirty="0">
                <a:cs typeface="Arial"/>
              </a:rPr>
              <a:t>Tilsynet skal forholde sig til om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8000" dirty="0">
                <a:cs typeface="Arial"/>
              </a:rPr>
              <a:t>  	 - kvaliteten af undervisningen står mål med folkeskolen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8000" dirty="0">
                <a:cs typeface="Arial"/>
              </a:rPr>
              <a:t>  	 - der er frihed og demokrati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8000" dirty="0">
                <a:cs typeface="Arial"/>
              </a:rPr>
              <a:t>  	 - undervisningssproget er dansk (undtagen i fremmedsprog)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8000" dirty="0">
                <a:cs typeface="Arial"/>
              </a:rPr>
              <a:t>  	 - der er procedurer for underretninger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8000" dirty="0">
                <a:cs typeface="Arial"/>
              </a:rPr>
              <a:t>  	 - om der er modtaget udenlandske donationer på mere end 20.000 kr. 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9600" dirty="0">
                <a:cs typeface="Arial"/>
              </a:rPr>
              <a:t>Tilsynet skal . 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8000" dirty="0">
                <a:cs typeface="Arial"/>
              </a:rPr>
              <a:t>	- fremlægge sin vurdering for forældrene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da-DK" sz="8000" dirty="0">
                <a:cs typeface="Arial"/>
              </a:rPr>
              <a:t>	- Udfylde tilsynserklæring på tilsynsportalen på Undervisningsministeriets hjemmeside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a-DK" sz="8000" dirty="0">
                <a:cs typeface="Arial"/>
              </a:rPr>
              <a:t>	</a:t>
            </a:r>
            <a:endParaRPr lang="da-DK" sz="8000" dirty="0"/>
          </a:p>
          <a:p>
            <a:pPr>
              <a:spcBef>
                <a:spcPts val="600"/>
              </a:spcBef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731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dirty="0"/>
              <a:t>Tilsynserklæring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02229" y="2249487"/>
            <a:ext cx="9545182" cy="3541714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>
                <a:latin typeface="Arial"/>
                <a:cs typeface="Arial"/>
              </a:rPr>
              <a:t>står </a:t>
            </a:r>
            <a:r>
              <a:rPr lang="da-DK" dirty="0">
                <a:latin typeface="Arial"/>
                <a:cs typeface="Arial"/>
              </a:rPr>
              <a:t>kvaliteten af undervisningen mål med folkeskolen? </a:t>
            </a:r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JA</a:t>
            </a:r>
          </a:p>
          <a:p>
            <a:r>
              <a:rPr lang="da-DK" dirty="0">
                <a:latin typeface="Arial"/>
                <a:cs typeface="Arial"/>
              </a:rPr>
              <a:t>har børn og unge forventelige standpunkter? </a:t>
            </a:r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JA</a:t>
            </a:r>
            <a:r>
              <a:rPr lang="da-DK" dirty="0">
                <a:latin typeface="Arial"/>
                <a:cs typeface="Arial"/>
              </a:rPr>
              <a:t> </a:t>
            </a:r>
            <a:endParaRPr lang="da-DK" dirty="0">
              <a:solidFill>
                <a:srgbClr val="FF6600"/>
              </a:solidFill>
              <a:latin typeface="Arial"/>
              <a:cs typeface="Arial"/>
            </a:endParaRPr>
          </a:p>
          <a:p>
            <a:r>
              <a:rPr lang="da-DK" dirty="0">
                <a:latin typeface="Arial"/>
                <a:cs typeface="Arial"/>
              </a:rPr>
              <a:t>er der frihed og demokrati? </a:t>
            </a:r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JA</a:t>
            </a:r>
            <a:endParaRPr lang="da-DK" dirty="0">
              <a:latin typeface="Arial"/>
              <a:cs typeface="Arial"/>
            </a:endParaRPr>
          </a:p>
          <a:p>
            <a:r>
              <a:rPr lang="da-DK" dirty="0">
                <a:latin typeface="Arial"/>
                <a:cs typeface="Arial"/>
              </a:rPr>
              <a:t>er undervisningssproget dansk (undtagen i fremmedsprog)? </a:t>
            </a:r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JA</a:t>
            </a:r>
          </a:p>
          <a:p>
            <a:r>
              <a:rPr lang="da-DK" dirty="0">
                <a:latin typeface="Arial"/>
                <a:cs typeface="Arial"/>
              </a:rPr>
              <a:t>er der procedurer for underretninger </a:t>
            </a:r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JA</a:t>
            </a:r>
            <a:endParaRPr lang="da-DK" dirty="0">
              <a:latin typeface="Arial"/>
              <a:cs typeface="Arial"/>
            </a:endParaRPr>
          </a:p>
          <a:p>
            <a:r>
              <a:rPr lang="da-DK" dirty="0">
                <a:latin typeface="Arial"/>
                <a:cs typeface="Arial"/>
              </a:rPr>
              <a:t>er der modtaget donationer på mere end 20.000 </a:t>
            </a:r>
            <a:r>
              <a:rPr lang="da-DK" dirty="0" err="1">
                <a:latin typeface="Arial"/>
                <a:cs typeface="Arial"/>
              </a:rPr>
              <a:t>kr</a:t>
            </a:r>
            <a:r>
              <a:rPr lang="da-DK" dirty="0">
                <a:latin typeface="Arial"/>
                <a:cs typeface="Arial"/>
              </a:rPr>
              <a:t> - </a:t>
            </a:r>
          </a:p>
          <a:p>
            <a:r>
              <a:rPr lang="da-DK" dirty="0">
                <a:latin typeface="Arial"/>
                <a:cs typeface="Arial"/>
              </a:rPr>
              <a:t>fra én udenlandsk donor? </a:t>
            </a:r>
            <a:r>
              <a:rPr lang="da-DK" dirty="0">
                <a:solidFill>
                  <a:srgbClr val="FF0000"/>
                </a:solidFill>
                <a:latin typeface="Arial"/>
                <a:cs typeface="Arial"/>
              </a:rPr>
              <a:t>NEJ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055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4883"/>
          </a:xfrm>
        </p:spPr>
        <p:txBody>
          <a:bodyPr/>
          <a:lstStyle/>
          <a:p>
            <a:pPr algn="ctr"/>
            <a:r>
              <a:rPr lang="da-DK" dirty="0"/>
              <a:t>Baggrund for tilsynserklæringen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 flipH="1">
            <a:off x="2045725" y="1567543"/>
            <a:ext cx="5904411" cy="5264331"/>
          </a:xfrm>
        </p:spPr>
        <p:txBody>
          <a:bodyPr>
            <a:noAutofit/>
          </a:bodyPr>
          <a:lstStyle/>
          <a:p>
            <a:r>
              <a:rPr lang="da-DK" sz="2800" dirty="0"/>
              <a:t>Indskoling: </a:t>
            </a:r>
          </a:p>
          <a:p>
            <a:pPr lvl="1">
              <a:lnSpc>
                <a:spcPct val="100000"/>
              </a:lnSpc>
            </a:pPr>
            <a:r>
              <a:rPr lang="da-DK" dirty="0" err="1"/>
              <a:t>Udeliv</a:t>
            </a:r>
            <a:endParaRPr lang="da-DK" dirty="0"/>
          </a:p>
          <a:p>
            <a:pPr lvl="1">
              <a:lnSpc>
                <a:spcPct val="100000"/>
              </a:lnSpc>
            </a:pPr>
            <a:r>
              <a:rPr lang="da-DK" dirty="0"/>
              <a:t>specialundervisning</a:t>
            </a:r>
          </a:p>
          <a:p>
            <a:r>
              <a:rPr lang="da-DK" dirty="0"/>
              <a:t>Mellemtrin:</a:t>
            </a:r>
          </a:p>
          <a:p>
            <a:pPr lvl="1"/>
            <a:r>
              <a:rPr lang="da-DK" dirty="0"/>
              <a:t>Dansk</a:t>
            </a:r>
          </a:p>
          <a:p>
            <a:pPr lvl="1"/>
            <a:r>
              <a:rPr lang="da-DK" dirty="0"/>
              <a:t>Modellering</a:t>
            </a:r>
          </a:p>
          <a:p>
            <a:pPr lvl="1"/>
            <a:r>
              <a:rPr lang="da-DK" dirty="0"/>
              <a:t>Demokratisk idræt </a:t>
            </a:r>
          </a:p>
          <a:p>
            <a:r>
              <a:rPr lang="da-DK" dirty="0"/>
              <a:t>Udskoling	</a:t>
            </a:r>
          </a:p>
          <a:p>
            <a:pPr lvl="1"/>
            <a:r>
              <a:rPr lang="da-DK" dirty="0"/>
              <a:t>Tysk</a:t>
            </a:r>
          </a:p>
          <a:p>
            <a:pPr lvl="1"/>
            <a:r>
              <a:rPr lang="da-DK" dirty="0"/>
              <a:t>Naturfag/projek</a:t>
            </a:r>
            <a:r>
              <a:rPr lang="da-DK" sz="2400" dirty="0"/>
              <a:t>t</a:t>
            </a:r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7"/>
          <a:stretch/>
        </p:blipFill>
        <p:spPr>
          <a:xfrm>
            <a:off x="7596882" y="3920840"/>
            <a:ext cx="2435392" cy="2347347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206">
            <a:off x="8486657" y="1995636"/>
            <a:ext cx="2702213" cy="202666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5" y="2097088"/>
            <a:ext cx="1972375" cy="26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 r="7106" b="33373"/>
          <a:stretch/>
        </p:blipFill>
        <p:spPr>
          <a:xfrm>
            <a:off x="6265571" y="1867930"/>
            <a:ext cx="4781840" cy="178961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/>
              <a:t>Frihed og folkestyre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t="9943" r="22493" b="58311"/>
          <a:stretch/>
        </p:blipFill>
        <p:spPr>
          <a:xfrm rot="21079557">
            <a:off x="2554903" y="1916635"/>
            <a:ext cx="1985555" cy="168510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19212"/>
          <a:stretch/>
        </p:blipFill>
        <p:spPr>
          <a:xfrm rot="615319">
            <a:off x="6434146" y="3763437"/>
            <a:ext cx="4022916" cy="288650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8" r="11611"/>
          <a:stretch/>
        </p:blipFill>
        <p:spPr>
          <a:xfrm>
            <a:off x="1889970" y="4074325"/>
            <a:ext cx="3542781" cy="22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0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/>
              <a:t>Faglighed og trivsel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19754"/>
          <a:stretch/>
        </p:blipFill>
        <p:spPr>
          <a:xfrm rot="20405609">
            <a:off x="1694114" y="3913697"/>
            <a:ext cx="2978330" cy="257289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4696" r="19985" b="44268"/>
          <a:stretch/>
        </p:blipFill>
        <p:spPr>
          <a:xfrm>
            <a:off x="6889689" y="3750167"/>
            <a:ext cx="2573382" cy="2899954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67" t="2328" r="26767" b="33520"/>
          <a:stretch/>
        </p:blipFill>
        <p:spPr>
          <a:xfrm>
            <a:off x="1827506" y="2085181"/>
            <a:ext cx="6037398" cy="2904830"/>
          </a:xfr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0405" y="1633302"/>
            <a:ext cx="2516150" cy="33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7957" y="168811"/>
            <a:ext cx="10353821" cy="139257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/>
              <a:t>Læringsmiljø og pædagogisk kultur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06" y="4350058"/>
            <a:ext cx="2514884" cy="1886163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4" b="34758"/>
          <a:stretch/>
        </p:blipFill>
        <p:spPr>
          <a:xfrm rot="583990">
            <a:off x="5204280" y="2605061"/>
            <a:ext cx="2700789" cy="303058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33" y="2097088"/>
            <a:ext cx="1344430" cy="179355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36" y="2097088"/>
            <a:ext cx="2853852" cy="214038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80" y="4773181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            </a:t>
            </a:r>
            <a:r>
              <a:rPr lang="da-DK" sz="4000" b="1" dirty="0" err="1"/>
              <a:t>KOnklusion</a:t>
            </a:r>
            <a:endParaRPr lang="da-DK" sz="4000" b="1" dirty="0"/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1363166"/>
              </p:ext>
            </p:extLst>
          </p:nvPr>
        </p:nvGraphicFramePr>
        <p:xfrm>
          <a:off x="1141413" y="1881051"/>
          <a:ext cx="6696301" cy="449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301">
                  <a:extLst>
                    <a:ext uri="{9D8B030D-6E8A-4147-A177-3AD203B41FA5}">
                      <a16:colId xmlns:a16="http://schemas.microsoft.com/office/drawing/2014/main" val="3673831266"/>
                    </a:ext>
                  </a:extLst>
                </a:gridCol>
              </a:tblGrid>
              <a:tr h="4496572">
                <a:tc>
                  <a:txBody>
                    <a:bodyPr/>
                    <a:lstStyle/>
                    <a:p>
                      <a:endParaRPr lang="da-DK" sz="2400" dirty="0"/>
                    </a:p>
                    <a:p>
                      <a:r>
                        <a:rPr lang="da-DK" sz="2400" dirty="0"/>
                        <a:t>Dette</a:t>
                      </a:r>
                      <a:r>
                        <a:rPr lang="da-DK" sz="2400" baseline="0" dirty="0"/>
                        <a:t> k</a:t>
                      </a:r>
                      <a:r>
                        <a:rPr lang="da-DK" sz="2400" dirty="0"/>
                        <a:t>endetegner skolelivet på NFS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a-DK" sz="2400" dirty="0"/>
                        <a:t>Et trygt læringsmiljø, hvor man tør være sig selv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a-DK" sz="2400" dirty="0"/>
                        <a:t>Trivsel og læring går hånd i hånd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a-DK" sz="2400" dirty="0"/>
                        <a:t>Rammer der giver</a:t>
                      </a:r>
                      <a:r>
                        <a:rPr lang="da-DK" sz="2400" baseline="0" dirty="0"/>
                        <a:t> alle en chance</a:t>
                      </a:r>
                      <a:endParaRPr lang="da-DK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da-DK" sz="2400" dirty="0"/>
                        <a:t>Dedikerede</a:t>
                      </a:r>
                      <a:r>
                        <a:rPr lang="da-DK" sz="2400" baseline="0" dirty="0"/>
                        <a:t> og </a:t>
                      </a:r>
                      <a:r>
                        <a:rPr lang="da-DK" sz="2400" baseline="0" dirty="0" err="1"/>
                        <a:t>relationsstærke</a:t>
                      </a:r>
                      <a:r>
                        <a:rPr lang="da-DK" sz="2400" baseline="0" dirty="0"/>
                        <a:t> voksne</a:t>
                      </a:r>
                      <a:endParaRPr lang="da-DK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da-DK" sz="2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a-DK" sz="2400" dirty="0"/>
                        <a:t>Til</a:t>
                      </a:r>
                      <a:r>
                        <a:rPr lang="da-DK" sz="2400" baseline="0" dirty="0"/>
                        <a:t> overvejelse: 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2400" baseline="0" dirty="0" err="1"/>
                        <a:t>Sciencefag</a:t>
                      </a:r>
                      <a:r>
                        <a:rPr lang="da-DK" sz="2400" baseline="0" dirty="0"/>
                        <a:t> </a:t>
                      </a:r>
                      <a:r>
                        <a:rPr lang="da-DK" sz="2400" baseline="0" dirty="0" err="1"/>
                        <a:t>ctr</a:t>
                      </a:r>
                      <a:r>
                        <a:rPr lang="da-DK" sz="2400" baseline="0" dirty="0"/>
                        <a:t> humanistiske fag?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a-DK" sz="2400" baseline="0" dirty="0"/>
                        <a:t>Skolens dna og </a:t>
                      </a:r>
                      <a:r>
                        <a:rPr lang="da-DK" sz="2400" baseline="0"/>
                        <a:t>nye medarbejdere?</a:t>
                      </a:r>
                      <a:endParaRPr lang="da-DK" sz="2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a-DK" sz="2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45456"/>
                  </a:ext>
                </a:extLst>
              </a:tr>
            </a:tbl>
          </a:graphicData>
        </a:graphic>
      </p:graphicFrame>
      <p:pic>
        <p:nvPicPr>
          <p:cNvPr id="9" name="Pladsholder til indhold 8" descr="rune@ | Blogg om ikt, læring, skole, kommunikasjon og teknologi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3" y="397298"/>
            <a:ext cx="2444920" cy="1921009"/>
          </a:xfrm>
        </p:spPr>
      </p:pic>
      <p:sp>
        <p:nvSpPr>
          <p:cNvPr id="4" name="AutoShape 2" descr="C:\Users\Ejer\Desktop\N%C3%A6stved Fri Skole\Ziggy 2 (2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AutoShape 4" descr="C:\Users\Ejer\Desktop\N%C3%A6stved Fri Skole\Ziggy 2 (23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032">
            <a:off x="8364160" y="3108959"/>
            <a:ext cx="2280306" cy="29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1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Kredsløb</Template>
  <TotalTime>1197</TotalTime>
  <Words>256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Kredsløb</vt:lpstr>
      <vt:lpstr> Tilsyn Næstved fri skole</vt:lpstr>
      <vt:lpstr>Om tilsynet</vt:lpstr>
      <vt:lpstr>Tilsynserklæring</vt:lpstr>
      <vt:lpstr>Baggrund for tilsynserklæringen</vt:lpstr>
      <vt:lpstr>Frihed og folkestyre</vt:lpstr>
      <vt:lpstr>Faglighed og trivsel</vt:lpstr>
      <vt:lpstr>Læringsmiljø og pædagogisk kultur</vt:lpstr>
      <vt:lpstr>            KOnklusion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Karen</dc:creator>
  <cp:lastModifiedBy>skoleleder@naestvedfriskole.com</cp:lastModifiedBy>
  <cp:revision>26</cp:revision>
  <cp:lastPrinted>2025-03-30T18:00:53Z</cp:lastPrinted>
  <dcterms:created xsi:type="dcterms:W3CDTF">2025-03-30T09:50:03Z</dcterms:created>
  <dcterms:modified xsi:type="dcterms:W3CDTF">2025-04-07T09:23:27Z</dcterms:modified>
</cp:coreProperties>
</file>